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80" r:id="rId9"/>
    <p:sldId id="262" r:id="rId10"/>
    <p:sldId id="281" r:id="rId11"/>
    <p:sldId id="263" r:id="rId12"/>
    <p:sldId id="264" r:id="rId13"/>
    <p:sldId id="265" r:id="rId14"/>
    <p:sldId id="266" r:id="rId15"/>
    <p:sldId id="267" r:id="rId16"/>
    <p:sldId id="268" r:id="rId17"/>
    <p:sldId id="277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75" d="100"/>
          <a:sy n="75" d="100"/>
        </p:scale>
        <p:origin x="704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27B7E18C-807A-C47A-69D0-E07614A582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00604D6-CC6E-8907-CA46-1764C068CF4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>
                <a:sym typeface="Calibri" pitchFamily="34" charset="0"/>
              </a:rPr>
              <a:t>Click to edit Template text styles</a:t>
            </a:r>
          </a:p>
          <a:p>
            <a:pPr lvl="1"/>
            <a:r>
              <a:rPr lang="ru-RU" noProof="0">
                <a:sym typeface="Calibri" pitchFamily="34" charset="0"/>
              </a:rPr>
              <a:t>Second level</a:t>
            </a:r>
          </a:p>
          <a:p>
            <a:pPr lvl="2"/>
            <a:r>
              <a:rPr lang="ru-RU" noProof="0">
                <a:sym typeface="Calibri" pitchFamily="34" charset="0"/>
              </a:rPr>
              <a:t>Third level</a:t>
            </a:r>
          </a:p>
          <a:p>
            <a:pPr lvl="3"/>
            <a:r>
              <a:rPr lang="ru-RU" noProof="0">
                <a:sym typeface="Calibri" pitchFamily="34" charset="0"/>
              </a:rPr>
              <a:t>Fourth level</a:t>
            </a:r>
          </a:p>
          <a:p>
            <a:pPr lvl="4"/>
            <a:r>
              <a:rPr lang="ru-RU" noProof="0">
                <a:sym typeface="Calibri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F98EF30C-66E7-A2DA-985B-714AFB6D2B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CD4EA79-68FC-5523-538D-BDCF63A00377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/>
              <a:t>Сегодня мы рассмотрим, как онлайн-платформы и социальные сети используются для продвижения туристического продукта. В современном мире digital-маркетинг стал ключевым элементом стратегий туристических компаний. Мы обсудим основные платформы, детализируем инструменты продвижения и разберем успешные кейсы.</a:t>
            </a:r>
          </a:p>
          <a:p>
            <a:pPr eaLnBrk="1"/>
            <a:r>
              <a:rPr lang="ru-RU" altLang="en-US"/>
              <a:t>Важно понимать, что интернет не просто упростил путешествия, но и кардинально изменил поведение туристов. Сегодня 82% путешественников ищут информацию о поездках в интернете, а 70% принимают окончательное решение о бронировании после просмотра отзывов и рекомендаций в социальных сетях.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3ADDCF0A-0F22-148D-082D-B8AC70C6D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BE43BC-4BC8-6BC7-6DEF-CD5AA95405C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/>
              <a:t>Онлайн-платформы изменили индустрию туризма. Теперь туристы могут самостоятельно бронировать отели, находить отзывы, прокладывать маршруты. Онлайн-бронювання сокращает затраты времени и повышает удобство путешествий.</a:t>
            </a:r>
          </a:p>
          <a:p>
            <a:pPr eaLnBrk="1"/>
            <a:r>
              <a:rPr lang="ru-RU" altLang="en-US" b="1"/>
              <a:t>Пример:</a:t>
            </a:r>
            <a:r>
              <a:rPr lang="ru-RU" altLang="en-US"/>
              <a:t> Представьте, что вам нужно поехать в Париж. Вы заходите на Booking, находите отель, читаете отзывы на TripAdvisor, смотрите видеообзоры на YouTube, а потом прокладываете маршрут в Google Maps. В итоге, весь процесс занимает несколько минут.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556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716EB79-F1CD-5188-DC04-03D26A655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9799CCF-A248-6647-545E-A051F00B0460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b="1"/>
              <a:t>Instagram</a:t>
            </a:r>
            <a:r>
              <a:rPr lang="ru-RU" altLang="en-US"/>
              <a:t> – визуальный контент, сторис, рилсы.</a:t>
            </a:r>
          </a:p>
          <a:p>
            <a:pPr eaLnBrk="1"/>
            <a:r>
              <a:rPr lang="ru-RU" altLang="en-US" b="1"/>
              <a:t>Facebook</a:t>
            </a:r>
            <a:r>
              <a:rPr lang="ru-RU" altLang="en-US"/>
              <a:t> – реклама и группы путешественников.</a:t>
            </a:r>
          </a:p>
          <a:p>
            <a:pPr eaLnBrk="1"/>
            <a:r>
              <a:rPr lang="ru-RU" altLang="en-US" b="1"/>
              <a:t>TikTok</a:t>
            </a:r>
            <a:r>
              <a:rPr lang="ru-RU" altLang="en-US"/>
              <a:t> – короткие видео с трендовым контентом.</a:t>
            </a:r>
          </a:p>
          <a:p>
            <a:pPr eaLnBrk="1"/>
            <a:r>
              <a:rPr lang="ru-RU" altLang="en-US" b="1"/>
              <a:t>YouTube</a:t>
            </a:r>
            <a:r>
              <a:rPr lang="ru-RU" altLang="en-US"/>
              <a:t> – видеообзоры и блоги.</a:t>
            </a:r>
          </a:p>
          <a:p>
            <a:pPr eaLnBrk="1"/>
            <a:r>
              <a:rPr lang="ru-RU" altLang="en-US" b="1"/>
              <a:t>Pinterest</a:t>
            </a:r>
            <a:r>
              <a:rPr lang="ru-RU" altLang="en-US"/>
              <a:t> – вдохновение для путешественников.</a:t>
            </a:r>
          </a:p>
          <a:p>
            <a:pPr eaLnBrk="1"/>
            <a:r>
              <a:rPr lang="ru-RU" altLang="en-US"/>
              <a:t>Каждая платформа имеет свои особенности. Например, TikTok отлично подходит для вирусного контента, а YouTube – для подробных обзоров маршрутов.</a:t>
            </a:r>
          </a:p>
          <a:p>
            <a:pPr eaLnBrk="1"/>
            <a:endParaRPr lang="ru-RU" altLang="en-US"/>
          </a:p>
          <a:p>
            <a:pPr eaLnBrk="1"/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F143102E-59AB-643B-5148-2B19ED0EEC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5E07D3A-18EE-864C-2F81-E2E4247E82D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/>
              <a:t>Тревел-блогер может описать своё путешествие так, чтобы подписчики захотели повторить его маршрут. Чем подробнее и эмоциональнее рассказ, тем больше вовлечённость аудитории.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5E7CBD9-677B-D1DC-5480-1BDFB792EF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D4301BF-81FC-9B41-B8EE-CA28291ED7A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Контент, созданный пользователями, обладает высокой степенью доверия. Люди чаще доверяют реальным отзывам и личному опыту, чем рекламным постам.</a:t>
            </a:r>
          </a:p>
          <a:p>
            <a:pPr eaLnBrk="1"/>
            <a:r>
              <a:rPr lang="ru-RU" altLang="en-US" b="1" dirty="0"/>
              <a:t>Пример:</a:t>
            </a:r>
            <a:r>
              <a:rPr lang="ru-RU" altLang="en-US" dirty="0"/>
              <a:t> Если турист выкладывает фото с красивого пляжа и отмечает его локацию, это может привлечь новых посетителей без каких-либо затрат на рекламу.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F849DF46-38DA-A91F-1360-67F52C2810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7E00CE94-3C2D-788D-1D78-23A9747CA2C2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После внедрения SEO-оптимизации, сайт отеля </a:t>
            </a:r>
            <a:r>
              <a:rPr lang="ru-RU" altLang="en-US" dirty="0" err="1"/>
              <a:t>Burj</a:t>
            </a:r>
            <a:r>
              <a:rPr lang="ru-RU" altLang="en-US" dirty="0"/>
              <a:t> Al </a:t>
            </a:r>
            <a:r>
              <a:rPr lang="ru-RU" altLang="en-US" dirty="0" err="1"/>
              <a:t>Arab</a:t>
            </a:r>
            <a:r>
              <a:rPr lang="ru-RU" altLang="en-US" dirty="0"/>
              <a:t> увеличил органический трафик на 75% за 6 месяцев.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B8E4BEEA-60CE-4259-1423-98AF7C7584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EDDC5BD-7ACE-6999-A983-51D382C5E0EB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dirty="0"/>
              <a:t>Контекстная реклама — это объявления, которые показываются пользователям на основе их предыдущих действий в интернете. Такая реклама может появляться на разных ресурсах: на веб-сайтах, в приложениях и в Поиске. Она строится на алгоритмах, которые анализируют контекст страницы или профиль интересов пользователя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83C9056C-E197-E5BC-DDB1-ED37345AA5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8D30DB37-5EA6-8F0D-2A42-62A373EBF283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/>
            <a:r>
              <a:rPr lang="ru-RU" altLang="en-US" b="1"/>
              <a:t>Literature</a:t>
            </a:r>
            <a:r>
              <a:rPr lang="ru-RU" altLang="en-US"/>
              <a:t>: </a:t>
            </a:r>
            <a:endParaRPr lang="ru-RU" altLang="en-US" b="1"/>
          </a:p>
          <a:p>
            <a:pPr eaLnBrk="1"/>
            <a:r>
              <a:rPr lang="ru-RU" altLang="en-US"/>
              <a:t>1.N. Ilyina, E.N. Touring: organization of activity : training for students of higher educational institutions tourist profile (in Russian) / Elena Nikolaevna Ilyina. - Moscow: Finance and statistics, 2007. - 250, [6] p.</a:t>
            </a:r>
          </a:p>
          <a:p>
            <a:pPr eaLnBrk="1"/>
            <a:r>
              <a:rPr lang="ru-RU" altLang="en-US"/>
              <a:t>2. Tyncherova Z. V. Basics of planning and organization of tourist activity : a manual / Z. V. Tyncherova, G. F. Yagofarov. - Almaty: [B. I.], 2003.- 118, [2] p.</a:t>
            </a:r>
          </a:p>
          <a:p>
            <a:pPr eaLnBrk="1"/>
            <a:r>
              <a:rPr lang="ru-RU" altLang="en-US"/>
              <a:t>3. Timokhina T.L. Organization of reception and service of tourists : a textbook for students on special. 080502 "Economics and management at the enterprise of service sector" / Tatiana Leopoldovna Timokhina. - Published 3rd, interrupting and additional - M.: FORUM-INFRA-M, 2009.- 351, [1] p. - (Higher education).</a:t>
            </a:r>
          </a:p>
          <a:p>
            <a:pPr eaLnBrk="1"/>
            <a:r>
              <a:rPr lang="ru-RU" altLang="en-US"/>
              <a:t>4.	Durovich A. P. Tourism organization : a textbook / [A. P. Durovich et al.]; edited by A. P. Durovich.- 3rd ed., Minsk: New knowledge, 2006.- 639, [1] p.</a:t>
            </a:r>
          </a:p>
          <a:p>
            <a:pPr eaLnBrk="1"/>
            <a:r>
              <a:rPr lang="ru-RU" altLang="en-US"/>
              <a:t>5.	Mozhaeva N. G. Mozhaeva et al.]; under edition of A. A. Skamnitsky.- M.: Gardariki, 2008.- 250, [6] p.; il.</a:t>
            </a:r>
          </a:p>
          <a:p>
            <a:pPr eaLnBrk="1"/>
            <a:r>
              <a:rPr lang="ru-RU" altLang="en-US"/>
              <a:t>6.	Papyrian G.A. International economic relations. Economics of Tourism / Gevork Avetisovich Papiryan. - Moscow: Finance and Statistics, 1998. - 207, [1] p.</a:t>
            </a:r>
          </a:p>
          <a:p>
            <a:pPr eaLnBrk="1"/>
            <a:r>
              <a:rPr lang="ru-RU" altLang="en-US" b="1"/>
              <a:t>Internet Resources:</a:t>
            </a:r>
          </a:p>
          <a:p>
            <a:pPr eaLnBrk="1"/>
            <a:r>
              <a:rPr lang="ru-RU" altLang="en-US"/>
              <a:t>http://tourlib.net/ - Website "All about tourism - tourist library".</a:t>
            </a:r>
          </a:p>
          <a:p>
            <a:pPr eaLnBrk="1"/>
            <a:r>
              <a:rPr lang="ru-RU" altLang="en-US"/>
              <a:t>https://studbooks.net/turizm/-студенческая online library</a:t>
            </a:r>
          </a:p>
          <a:p>
            <a:pPr eaLnBrk="1"/>
            <a:r>
              <a:rPr lang="ru-RU" altLang="en-US" b="1"/>
              <a:t>Available online</a:t>
            </a:r>
            <a:r>
              <a:rPr lang="ru-RU" altLang="en-US"/>
              <a:t>: Additional training material for  preparation, colloquia, exams is available on your page at univer.kaznu.kz.</a:t>
            </a:r>
            <a:endParaRPr lang="ru-RU" altLang="en-US" b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B5B692-2E6B-63C4-0B25-2D91A04C19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77D6-F1E6-4069-9499-CA7228D1D4F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524497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44729-61C6-9775-75B2-6B5812505B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618D-2C85-4648-9206-B9FB888945C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35353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5EE6C14-40C7-DDDC-F34C-CD9FF31463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C631-525E-4A8F-9319-9FE680E5C103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5394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D1C574-752A-4454-A38C-F33D41A72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6F05-7D94-453E-BC17-97A938E33F30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19852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6A14B4-9657-DDB8-94FD-403F908FA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01B5E-ADC2-43A9-BDF3-BFB396C13405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9092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78863C-7FD0-B120-909A-2128C0C5BC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5262-E116-4B75-9585-2DCAC8137389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411890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E29CE1B-ADBF-0C32-A5C6-2B6194B79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4E02-BFCA-450B-9564-EA361157327A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858371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048D694-54EB-1A23-111A-8ED8CCF98C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FFE53-8F4E-4BEB-A081-416346788A58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19716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763D30A-81A7-EC9B-FC0D-B924D755E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1C625-98CB-4CB3-B64A-3B3D07ED590E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8364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AC022DA-E370-1BE7-96B8-29677374DB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4A545-72E6-4ED2-AC58-BEAFDFE3FA2C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112892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4363BE0-FFBB-5E42-6399-E6376BA571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6D78-6349-4F31-8EA9-9102704715B1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  <p:extLst>
      <p:ext uri="{BB962C8B-B14F-4D97-AF65-F5344CB8AC3E}">
        <p14:creationId xmlns:p14="http://schemas.microsoft.com/office/powerpoint/2010/main" val="223204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F2AD78E6-3956-5898-FC62-164E3AF6DB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>
                <a:sym typeface="Calibri Light" panose="020F0302020204030204" pitchFamily="34" charset="0"/>
              </a:rPr>
              <a:t>Click to edit Template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2628A82-BC92-C896-A0F1-8C3E3D0EA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>
                <a:sym typeface="Calibri" panose="020F0502020204030204" pitchFamily="34" charset="0"/>
              </a:rPr>
              <a:t>Click to edit Template text styles</a:t>
            </a:r>
          </a:p>
          <a:p>
            <a:pPr lvl="1"/>
            <a:r>
              <a:rPr lang="ru-RU" altLang="en-US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altLang="en-US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altLang="en-US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altLang="en-US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448981-61B1-B017-DC07-9A77F16F858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11095038" y="6413500"/>
            <a:ext cx="257175" cy="2492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 smtClean="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8ED86FD7-0E00-4060-B0BF-F32E1ADB4902}" type="slidenum">
              <a:rPr lang="ru-RU" altLang="ru-KZ"/>
              <a:pPr>
                <a:defRPr/>
              </a:pPr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anose="020F0302020204030204" pitchFamily="34" charset="0"/>
        </a:defRPr>
      </a:lvl5pPr>
      <a:lvl6pPr marL="4572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6pPr>
      <a:lvl7pPr marL="9144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7pPr>
      <a:lvl8pPr marL="13716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8pPr>
      <a:lvl9pPr marL="1828800" algn="l" rtl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 pitchFamily="34" charset="0"/>
          <a:ea typeface="Calibri Light" pitchFamily="34" charset="0"/>
          <a:cs typeface="Calibri Light" pitchFamily="34" charset="0"/>
          <a:sym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6pPr>
      <a:lvl7pPr marL="30988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7pPr>
      <a:lvl8pPr marL="35560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8pPr>
      <a:lvl9pPr marL="4013200" indent="-355600" algn="l" rtl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ks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ionalgeographic.com/" TargetMode="External"/><Relationship Id="rId5" Type="http://schemas.openxmlformats.org/officeDocument/2006/relationships/hyperlink" Target="https://en.wikipedia.org/wiki/Geosystem" TargetMode="External"/><Relationship Id="rId4" Type="http://schemas.openxmlformats.org/officeDocument/2006/relationships/hyperlink" Target="https://gis-lab.info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safe.com/wp-content/uploads/2021/10/13090609/Raster-VS-Vector-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 descr="object 3">
            <a:extLst>
              <a:ext uri="{FF2B5EF4-FFF2-40B4-BE49-F238E27FC236}">
                <a16:creationId xmlns:a16="http://schemas.microsoft.com/office/drawing/2014/main" id="{F4151483-D26F-E607-75EF-8F39C5D78937}"/>
              </a:ext>
            </a:extLst>
          </p:cNvPr>
          <p:cNvSpPr txBox="1">
            <a:spLocks/>
          </p:cNvSpPr>
          <p:nvPr/>
        </p:nvSpPr>
        <p:spPr bwMode="auto">
          <a:xfrm>
            <a:off x="407368" y="2074863"/>
            <a:ext cx="7513638" cy="134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indent="15875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100"/>
              </a:spcBef>
              <a:buSzTx/>
              <a:buFontTx/>
              <a:buNone/>
            </a:pPr>
            <a:r>
              <a:rPr lang="kk-KZ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ЛЕКЦИЯ 5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</a:p>
          <a:p>
            <a:pPr eaLnBrk="1">
              <a:lnSpc>
                <a:spcPct val="150000"/>
              </a:lnSpc>
              <a:spcBef>
                <a:spcPts val="100"/>
              </a:spcBef>
              <a:buSzTx/>
              <a:buFontTx/>
              <a:buNone/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 И ГЕОСИСТЕМА В ГЕОГРАФИИ: ПОНЯТИЯ И СВОЙСТВА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 descr="Title 1">
            <a:extLst>
              <a:ext uri="{FF2B5EF4-FFF2-40B4-BE49-F238E27FC236}">
                <a16:creationId xmlns:a16="http://schemas.microsoft.com/office/drawing/2014/main" id="{108C70BB-E8A4-ADAB-05F0-7A149F51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404664"/>
            <a:ext cx="10515600" cy="549275"/>
          </a:xfrm>
        </p:spPr>
        <p:txBody>
          <a:bodyPr/>
          <a:lstStyle/>
          <a:p>
            <a:pPr eaLnBrk="1"/>
            <a:r>
              <a:rPr lang="kk-KZ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ЕОСИСТЕМЫ - ПОНЯТИЕ И ХАРАКТЕРИСТИКА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2B7199F3-809F-CB27-0DE5-654542B589B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7368" y="836712"/>
            <a:ext cx="7560840" cy="4302125"/>
          </a:xfrm>
        </p:spPr>
        <p:txBody>
          <a:bodyPr/>
          <a:lstStyle/>
          <a:p>
            <a:pPr marL="0" indent="0" algn="just" eaLnBrk="1">
              <a:lnSpc>
                <a:spcPct val="17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Геосистема — территориальная система, в которой природные компоненты связаны между собой и взаимодействуют с обществом.</a:t>
            </a:r>
          </a:p>
          <a:p>
            <a:pPr marL="0" indent="0" algn="just" eaLnBrk="1">
              <a:lnSpc>
                <a:spcPct val="17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Понятие введено В. Б.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Сочавой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(1963) для объектов физической географии.</a:t>
            </a:r>
          </a:p>
          <a:p>
            <a:pPr marL="0" indent="0" algn="just" eaLnBrk="1">
              <a:lnSpc>
                <a:spcPct val="17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Применяется для любых территориальных комплексов: природные (леса, реки, горы); социальные (города, населённые пункты); природно-социальные и экономические комплексы</a:t>
            </a:r>
          </a:p>
          <a:p>
            <a:pPr marL="0" indent="0" algn="just" eaLnBrk="1">
              <a:lnSpc>
                <a:spcPct val="17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Геосистемы — территориальные и системные, в отличие от обычных систем (например, технических или биологических).</a:t>
            </a:r>
          </a:p>
          <a:p>
            <a:pPr marL="0" indent="0" algn="just" eaLnBrk="1">
              <a:lnSpc>
                <a:spcPct val="17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Характеризуются структурой, взаимосвязями компонентов и их функциями.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08B390-5CDD-4D5E-A9C5-06E488843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1462472"/>
            <a:ext cx="3933056" cy="39330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 descr="Title 1">
            <a:extLst>
              <a:ext uri="{FF2B5EF4-FFF2-40B4-BE49-F238E27FC236}">
                <a16:creationId xmlns:a16="http://schemas.microsoft.com/office/drawing/2014/main" id="{C6F43611-B655-1D2F-1770-F49D6851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188640"/>
            <a:ext cx="4896544" cy="279599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КОМПОНЕНТЫ И СВЯЗИ ГЕОСИСТЕМ</a:t>
            </a:r>
            <a:endParaRPr lang="ru-RU" altLang="en-US" sz="1400" b="1" dirty="0">
              <a:solidFill>
                <a:srgbClr val="002060"/>
              </a:solidFill>
              <a:latin typeface="Times Roman" charset="0"/>
              <a:sym typeface="Times Roman" charset="0"/>
            </a:endParaRP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6C25BA0B-E13E-E108-23DA-B849C218AD6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871864" y="829078"/>
            <a:ext cx="6912768" cy="4351338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Компоненты геосистем — крупные части, из которых состоят геосистемы: Атмосфера; Литосфера; Гидросфера; Биосфера. 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Элементы — более мелкие части компонентов, характеризующие отдельные свойства или состояния.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Связи — определяют целостность и устойчивость геосистемы: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Вертикальные — между компонентами внутри геосистемы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Горизонтальные — между разными геосистемами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Связи могут быть односторонними, двусторонними, прямыми, обратными, положительными или отрицательными.</a:t>
            </a:r>
          </a:p>
          <a:p>
            <a:pPr marL="0" indent="0" algn="just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Взаимодействие компонентов обеспечивает обмен веществом, энергией и информацией и влияет на динамику системы.</a:t>
            </a:r>
          </a:p>
        </p:txBody>
      </p:sp>
      <p:pic>
        <p:nvPicPr>
          <p:cNvPr id="7170" name="Picture 2" descr="атмосфера гидросферы Стоковых иллюстраций и клипартов – (284 Стоковых  иллюстраций)">
            <a:extLst>
              <a:ext uri="{FF2B5EF4-FFF2-40B4-BE49-F238E27FC236}">
                <a16:creationId xmlns:a16="http://schemas.microsoft.com/office/drawing/2014/main" id="{EF40644B-B589-465B-B1F6-2DEA3C6DD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1" b="8001"/>
          <a:stretch/>
        </p:blipFill>
        <p:spPr bwMode="auto">
          <a:xfrm>
            <a:off x="551384" y="1484784"/>
            <a:ext cx="4176464" cy="37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 descr="Title 1">
            <a:extLst>
              <a:ext uri="{FF2B5EF4-FFF2-40B4-BE49-F238E27FC236}">
                <a16:creationId xmlns:a16="http://schemas.microsoft.com/office/drawing/2014/main" id="{5CA641F6-9C8D-6234-925C-8AB0CA90A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720" y="404664"/>
            <a:ext cx="4823916" cy="258911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ФУНКЦИИ И ДИНАМИКА ГЕОСИСТЕМ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6CAF2544-200F-86DB-434C-767F9C2CB79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1384" y="908720"/>
            <a:ext cx="11305256" cy="976313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Функционирование геосистем — совокупность процессов движения, обмена и трансформации вещества, энергии и информации, обеспечивающая устойчивое состояние системы.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Динамика геосистем — изменения внутри системы, не меняющие её основных характеристик.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Эволюция геосистем — необратимые изменения, приводящие к изменению структуры и свойств системы. Геосистемы адаптируются к внешним и внутренним факторам, сохраняя целостность через обмен ресурсами.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Примеры функций: поддержание климата, водного режима, плодородия почв, связей между природой и обществом.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E59C67-09F9-4D00-99A6-659C2462C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32" y="4429879"/>
            <a:ext cx="8424936" cy="20234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 descr="Title 1">
            <a:extLst>
              <a:ext uri="{FF2B5EF4-FFF2-40B4-BE49-F238E27FC236}">
                <a16:creationId xmlns:a16="http://schemas.microsoft.com/office/drawing/2014/main" id="{B3E9E6D4-68CD-F8FF-B120-40CFE4193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590" y="457199"/>
            <a:ext cx="3248819" cy="244129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СВОЙСТВА ГЕОСИСТЕМ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3423DD6A-159C-35D7-0BAD-40506BFE7E6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63352" y="908719"/>
            <a:ext cx="2470038" cy="2198935"/>
          </a:xfrm>
        </p:spPr>
        <p:txBody>
          <a:bodyPr/>
          <a:lstStyle/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Устойчивость — способность сохранять основные свойства и функционирование при внешних воздействиях.</a:t>
            </a:r>
          </a:p>
        </p:txBody>
      </p:sp>
      <p:sp>
        <p:nvSpPr>
          <p:cNvPr id="6" name="Rectangle 2" descr="Content Placeholder 2">
            <a:extLst>
              <a:ext uri="{FF2B5EF4-FFF2-40B4-BE49-F238E27FC236}">
                <a16:creationId xmlns:a16="http://schemas.microsoft.com/office/drawing/2014/main" id="{97AF2EF6-321F-4025-8DC6-E0BA22F4C7D2}"/>
              </a:ext>
            </a:extLst>
          </p:cNvPr>
          <p:cNvSpPr txBox="1">
            <a:spLocks/>
          </p:cNvSpPr>
          <p:nvPr/>
        </p:nvSpPr>
        <p:spPr bwMode="auto">
          <a:xfrm>
            <a:off x="3179677" y="908717"/>
            <a:ext cx="2304256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Саморегулирование — поддержание типичных состояний, режимов и связей между компонентами.</a:t>
            </a:r>
          </a:p>
        </p:txBody>
      </p:sp>
      <p:sp>
        <p:nvSpPr>
          <p:cNvPr id="7" name="Rectangle 2" descr="Content Placeholder 2">
            <a:extLst>
              <a:ext uri="{FF2B5EF4-FFF2-40B4-BE49-F238E27FC236}">
                <a16:creationId xmlns:a16="http://schemas.microsoft.com/office/drawing/2014/main" id="{FDBDF7DD-1F24-4F20-8CC6-7FFA519C144D}"/>
              </a:ext>
            </a:extLst>
          </p:cNvPr>
          <p:cNvSpPr txBox="1">
            <a:spLocks/>
          </p:cNvSpPr>
          <p:nvPr/>
        </p:nvSpPr>
        <p:spPr bwMode="auto">
          <a:xfrm>
            <a:off x="6168008" y="903034"/>
            <a:ext cx="2470038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Унаследованность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наличие элементов, возникших при прежних условиях, но продолжающих функционировать.</a:t>
            </a:r>
          </a:p>
        </p:txBody>
      </p:sp>
      <p:sp>
        <p:nvSpPr>
          <p:cNvPr id="8" name="Rectangle 2" descr="Content Placeholder 2">
            <a:extLst>
              <a:ext uri="{FF2B5EF4-FFF2-40B4-BE49-F238E27FC236}">
                <a16:creationId xmlns:a16="http://schemas.microsoft.com/office/drawing/2014/main" id="{684BEBA3-9072-4747-9DC9-DF746F1D7829}"/>
              </a:ext>
            </a:extLst>
          </p:cNvPr>
          <p:cNvSpPr txBox="1">
            <a:spLocks/>
          </p:cNvSpPr>
          <p:nvPr/>
        </p:nvSpPr>
        <p:spPr bwMode="auto">
          <a:xfrm>
            <a:off x="1775520" y="4077072"/>
            <a:ext cx="2470038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Инерционность — способность некоторых элементов сохраняться, даже если изменился режим геосистемы.</a:t>
            </a:r>
          </a:p>
        </p:txBody>
      </p:sp>
      <p:sp>
        <p:nvSpPr>
          <p:cNvPr id="9" name="Rectangle 2" descr="Content Placeholder 2">
            <a:extLst>
              <a:ext uri="{FF2B5EF4-FFF2-40B4-BE49-F238E27FC236}">
                <a16:creationId xmlns:a16="http://schemas.microsoft.com/office/drawing/2014/main" id="{9FC6A3BB-A808-479A-A855-41BB4879272B}"/>
              </a:ext>
            </a:extLst>
          </p:cNvPr>
          <p:cNvSpPr txBox="1">
            <a:spLocks/>
          </p:cNvSpPr>
          <p:nvPr/>
        </p:nvSpPr>
        <p:spPr bwMode="auto">
          <a:xfrm>
            <a:off x="4794178" y="4065323"/>
            <a:ext cx="2304256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Лабильность — способность отдельных элементов изменяться с разной скоростью.</a:t>
            </a:r>
          </a:p>
        </p:txBody>
      </p:sp>
      <p:sp>
        <p:nvSpPr>
          <p:cNvPr id="10" name="Rectangle 2" descr="Content Placeholder 2">
            <a:extLst>
              <a:ext uri="{FF2B5EF4-FFF2-40B4-BE49-F238E27FC236}">
                <a16:creationId xmlns:a16="http://schemas.microsoft.com/office/drawing/2014/main" id="{41A287CE-D00B-4B41-9E5F-B2175E1B4D29}"/>
              </a:ext>
            </a:extLst>
          </p:cNvPr>
          <p:cNvSpPr txBox="1">
            <a:spLocks/>
          </p:cNvSpPr>
          <p:nvPr/>
        </p:nvSpPr>
        <p:spPr bwMode="auto">
          <a:xfrm>
            <a:off x="7841729" y="4077072"/>
            <a:ext cx="2574751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Эмерджентность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появление новых свойств, которых нет у отдельных компонентов по отдельности.</a:t>
            </a:r>
          </a:p>
        </p:txBody>
      </p:sp>
      <p:sp>
        <p:nvSpPr>
          <p:cNvPr id="11" name="Rectangle 2" descr="Content Placeholder 2">
            <a:extLst>
              <a:ext uri="{FF2B5EF4-FFF2-40B4-BE49-F238E27FC236}">
                <a16:creationId xmlns:a16="http://schemas.microsoft.com/office/drawing/2014/main" id="{4481E465-06D9-4F81-9096-4531DE58C730}"/>
              </a:ext>
            </a:extLst>
          </p:cNvPr>
          <p:cNvSpPr txBox="1">
            <a:spLocks/>
          </p:cNvSpPr>
          <p:nvPr/>
        </p:nvSpPr>
        <p:spPr bwMode="auto">
          <a:xfrm>
            <a:off x="9195227" y="908717"/>
            <a:ext cx="2404740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Гетерохронность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сосуществование элементов разного возраста внутри системы.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6" grpId="0" build="p" autoUpdateAnimBg="0"/>
      <p:bldP spid="7" grpId="0" build="p" autoUpdateAnimBg="0"/>
      <p:bldP spid="8" grpId="0" build="p" autoUpdateAnimBg="0"/>
      <p:bldP spid="9" grpId="0" build="p" autoUpdateAnimBg="0"/>
      <p:bldP spid="10" grpId="0" build="p" autoUpdateAnimBg="0"/>
      <p:bldP spid="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 descr="Title 1">
            <a:extLst>
              <a:ext uri="{FF2B5EF4-FFF2-40B4-BE49-F238E27FC236}">
                <a16:creationId xmlns:a16="http://schemas.microsoft.com/office/drawing/2014/main" id="{E5909C6F-B0DA-BD4B-4555-620F31B0D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723900"/>
            <a:ext cx="10515600" cy="484188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ЗАКЛЮЧЕНИЕ</a:t>
            </a:r>
          </a:p>
        </p:txBody>
      </p:sp>
      <p:sp>
        <p:nvSpPr>
          <p:cNvPr id="14" name="Rectangle 2" descr="Content Placeholder 2">
            <a:extLst>
              <a:ext uri="{FF2B5EF4-FFF2-40B4-BE49-F238E27FC236}">
                <a16:creationId xmlns:a16="http://schemas.microsoft.com/office/drawing/2014/main" id="{CEEA2B6C-7725-42FE-9102-C02B3BFAE116}"/>
              </a:ext>
            </a:extLst>
          </p:cNvPr>
          <p:cNvSpPr txBox="1">
            <a:spLocks/>
          </p:cNvSpPr>
          <p:nvPr/>
        </p:nvSpPr>
        <p:spPr bwMode="auto">
          <a:xfrm>
            <a:off x="3332077" y="1208088"/>
            <a:ext cx="2304256" cy="21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ctr" eaLnBrk="1">
              <a:lnSpc>
                <a:spcPct val="150000"/>
              </a:lnSpc>
              <a:buNone/>
            </a:pPr>
            <a:endParaRPr lang="ru-RU" altLang="en-US" sz="1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Rectangle 2" descr="Content Placeholder 2">
            <a:extLst>
              <a:ext uri="{FF2B5EF4-FFF2-40B4-BE49-F238E27FC236}">
                <a16:creationId xmlns:a16="http://schemas.microsoft.com/office/drawing/2014/main" id="{715CD8FD-DB7B-410E-A09B-41914C5DB46F}"/>
              </a:ext>
            </a:extLst>
          </p:cNvPr>
          <p:cNvSpPr txBox="1">
            <a:spLocks/>
          </p:cNvSpPr>
          <p:nvPr/>
        </p:nvSpPr>
        <p:spPr bwMode="auto">
          <a:xfrm>
            <a:off x="767408" y="1277268"/>
            <a:ext cx="6408712" cy="42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ru-RU" alt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Геопространство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— это не только место расположения объектов, но и их взаимодействие и развитие.</a:t>
            </a: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ru-RU" alt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Геопространственные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данные позволяют анализировать территорию, создавать карты и принимать обоснованные решения.</a:t>
            </a: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Геосистемы — сложные территориальные системы, объединяющие природные и социальные компоненты.</a:t>
            </a: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Свойства геосистем (устойчивость, саморегулирование, </a:t>
            </a:r>
            <a:r>
              <a:rPr lang="ru-RU" altLang="ru-RU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эмерджентность</a:t>
            </a: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 обеспечивают их стабильность и способность к адаптации.</a:t>
            </a: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ru-RU" altLang="ru-RU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ct val="0"/>
              </a:spcBef>
              <a:buSzTx/>
              <a:buNone/>
            </a:pPr>
            <a:r>
              <a:rPr lang="ru-RU" altLang="ru-RU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Понимание различий и сходств между системой, геосистемой, ПТК и ландшафтом помогает правильно оценивать процессы на Земле и управлять ресурсами.</a:t>
            </a:r>
          </a:p>
          <a:p>
            <a:pPr marL="0" indent="0" algn="just" eaLnBrk="1">
              <a:lnSpc>
                <a:spcPct val="150000"/>
              </a:lnSpc>
              <a:buNone/>
            </a:pPr>
            <a:endParaRPr lang="ru-RU" altLang="en-US" sz="1800" kern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utoUpdateAnimBg="0"/>
      <p:bldP spid="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 descr="TextBox 9">
            <a:extLst>
              <a:ext uri="{FF2B5EF4-FFF2-40B4-BE49-F238E27FC236}">
                <a16:creationId xmlns:a16="http://schemas.microsoft.com/office/drawing/2014/main" id="{99273EA7-9ABF-2082-EB52-8828093E312F}"/>
              </a:ext>
            </a:extLst>
          </p:cNvPr>
          <p:cNvSpPr txBox="1">
            <a:spLocks/>
          </p:cNvSpPr>
          <p:nvPr/>
        </p:nvSpPr>
        <p:spPr bwMode="auto">
          <a:xfrm>
            <a:off x="395288" y="1404937"/>
            <a:ext cx="11015663" cy="226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Гальцова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В.В., Дмитриев В.В. Практикум по водной экологии и мониторингу состояния водных экосистем. — СПб.: Наука, 2007. — 364 с.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Сочава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В.Б. Природные геосистемы. — М.: Наука, 1963.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Малиновский В.А. География: Учебник для вузов. — М.: Просвещение, 2015.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Савельева Л.П. Геоинформационные системы и картография. — М.: Логос, 2012.</a:t>
            </a: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Баженов Б.Н., Баженова Н.Н. Физическая география: учебное пособие. — М.: Академия, 2018.</a:t>
            </a:r>
          </a:p>
        </p:txBody>
      </p:sp>
      <p:sp>
        <p:nvSpPr>
          <p:cNvPr id="36867" name="Text Box 3" descr="TextBox 4">
            <a:extLst>
              <a:ext uri="{FF2B5EF4-FFF2-40B4-BE49-F238E27FC236}">
                <a16:creationId xmlns:a16="http://schemas.microsoft.com/office/drawing/2014/main" id="{F1B12132-D877-A66A-9CA6-852035EFA7BF}"/>
              </a:ext>
            </a:extLst>
          </p:cNvPr>
          <p:cNvSpPr txBox="1">
            <a:spLocks/>
          </p:cNvSpPr>
          <p:nvPr/>
        </p:nvSpPr>
        <p:spPr bwMode="auto">
          <a:xfrm>
            <a:off x="395288" y="936625"/>
            <a:ext cx="61023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Основная литература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EF8AADA-F2EA-30EC-3E74-5AD8DBFA5E63}"/>
              </a:ext>
            </a:extLst>
          </p:cNvPr>
          <p:cNvSpPr txBox="1"/>
          <p:nvPr/>
        </p:nvSpPr>
        <p:spPr>
          <a:xfrm>
            <a:off x="400671" y="422223"/>
            <a:ext cx="5611346" cy="514402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>
              <a:lnSpc>
                <a:spcPts val="2160"/>
              </a:lnSpc>
            </a:pPr>
            <a:r>
              <a:rPr lang="kk-KZ" sz="2000" b="1" dirty="0">
                <a:solidFill>
                  <a:srgbClr val="002060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СПИСОК ИСПОЛЬЗОВАННОЙ ЛИТЕРАТУРЫ</a:t>
            </a:r>
            <a:endParaRPr lang="kk-KZ" sz="2000" b="1" noProof="0" dirty="0">
              <a:solidFill>
                <a:srgbClr val="002060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5" name="Text Box 1" descr="TextBox 1">
            <a:extLst>
              <a:ext uri="{FF2B5EF4-FFF2-40B4-BE49-F238E27FC236}">
                <a16:creationId xmlns:a16="http://schemas.microsoft.com/office/drawing/2014/main" id="{769142C4-EB5A-42A8-94C7-F1A19DE1C348}"/>
              </a:ext>
            </a:extLst>
          </p:cNvPr>
          <p:cNvSpPr txBox="1">
            <a:spLocks/>
          </p:cNvSpPr>
          <p:nvPr/>
        </p:nvSpPr>
        <p:spPr bwMode="auto">
          <a:xfrm>
            <a:off x="364208" y="3649269"/>
            <a:ext cx="60039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indent="15875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ts val="100"/>
              </a:spcBef>
              <a:buSzTx/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Интернет-ресурсы</a:t>
            </a:r>
          </a:p>
        </p:txBody>
      </p:sp>
      <p:sp>
        <p:nvSpPr>
          <p:cNvPr id="9" name="Text Box 2" descr="TextBox 9">
            <a:extLst>
              <a:ext uri="{FF2B5EF4-FFF2-40B4-BE49-F238E27FC236}">
                <a16:creationId xmlns:a16="http://schemas.microsoft.com/office/drawing/2014/main" id="{AD5FFAB8-DC7D-4DF3-92DD-435EF5761BEA}"/>
              </a:ext>
            </a:extLst>
          </p:cNvPr>
          <p:cNvSpPr txBox="1">
            <a:spLocks/>
          </p:cNvSpPr>
          <p:nvPr/>
        </p:nvSpPr>
        <p:spPr bwMode="auto">
          <a:xfrm>
            <a:off x="364208" y="4099241"/>
            <a:ext cx="11015663" cy="189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Федеральная служба государственной статистики. </a:t>
            </a:r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Геопространственные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данные и геоинформационные системы. URL: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https://www.gks.ru</a:t>
            </a:r>
            <a:endParaRPr lang="ru-RU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ГИС-центр. Основы геоинформационных систем и данных. URL: 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4"/>
              </a:rPr>
              <a:t>https://gis-lab.info</a:t>
            </a:r>
            <a:endParaRPr lang="ru-RU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Wikipedia. Geosystem. URL: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5"/>
              </a:rPr>
              <a:t>https://en.wikipedia.org/wiki/Geosystem</a:t>
            </a:r>
            <a:endParaRPr lang="ru-RU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National Geographic. Spatial data and GIS. URL: </a:t>
            </a:r>
            <a:r>
              <a:rPr lang="en-US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6"/>
              </a:rPr>
              <a:t>https://www.nationalgeographic.com</a:t>
            </a:r>
            <a:r>
              <a:rPr lang="ru-RU" alt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6867" grpId="0" autoUpdateAnimBg="0"/>
      <p:bldP spid="5" grpId="0" autoUpdateAnimBg="0"/>
      <p:bldP spid="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 descr="Title 1">
            <a:extLst>
              <a:ext uri="{FF2B5EF4-FFF2-40B4-BE49-F238E27FC236}">
                <a16:creationId xmlns:a16="http://schemas.microsoft.com/office/drawing/2014/main" id="{A32B5796-F446-646E-5095-1015B6D59E90}"/>
              </a:ext>
            </a:extLst>
          </p:cNvPr>
          <p:cNvSpPr txBox="1">
            <a:spLocks/>
          </p:cNvSpPr>
          <p:nvPr/>
        </p:nvSpPr>
        <p:spPr bwMode="auto">
          <a:xfrm>
            <a:off x="544513" y="1720850"/>
            <a:ext cx="51498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SzTx/>
              <a:buFontTx/>
              <a:buNone/>
            </a:pPr>
            <a:r>
              <a:rPr lang="ru-RU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ЦЕЛЬ ЛЕКЦИИ</a:t>
            </a:r>
          </a:p>
        </p:txBody>
      </p:sp>
      <p:sp>
        <p:nvSpPr>
          <p:cNvPr id="2" name="Text Box 2" descr="TextBox 3">
            <a:extLst>
              <a:ext uri="{FF2B5EF4-FFF2-40B4-BE49-F238E27FC236}">
                <a16:creationId xmlns:a16="http://schemas.microsoft.com/office/drawing/2014/main" id="{1184C918-C789-D0BA-7E3E-3005F3F4AC39}"/>
              </a:ext>
            </a:extLst>
          </p:cNvPr>
          <p:cNvSpPr txBox="1">
            <a:spLocks/>
          </p:cNvSpPr>
          <p:nvPr/>
        </p:nvSpPr>
        <p:spPr bwMode="auto">
          <a:xfrm>
            <a:off x="575420" y="2060848"/>
            <a:ext cx="6219825" cy="87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50000"/>
              </a:lnSpc>
              <a:spcBef>
                <a:spcPct val="0"/>
              </a:spcBef>
              <a:buSzTx/>
              <a:buFont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Проанализировать понятия и свойства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геопространства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и геосистемы, их общность и отличия.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 descr="Title 1">
            <a:extLst>
              <a:ext uri="{FF2B5EF4-FFF2-40B4-BE49-F238E27FC236}">
                <a16:creationId xmlns:a16="http://schemas.microsoft.com/office/drawing/2014/main" id="{0A2DF5F9-8915-A727-E278-C8A4916A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3" y="1593850"/>
            <a:ext cx="5241925" cy="461963"/>
          </a:xfrm>
        </p:spPr>
        <p:txBody>
          <a:bodyPr/>
          <a:lstStyle/>
          <a:p>
            <a:pPr eaLnBrk="1"/>
            <a:r>
              <a:rPr lang="ru-RU" altLang="en-US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ПЛАН ЛЕКЦИИ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E37F5777-F793-806B-0C0A-B781CC9C041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03213" y="2016125"/>
            <a:ext cx="6488112" cy="2824163"/>
          </a:xfrm>
        </p:spPr>
        <p:txBody>
          <a:bodyPr/>
          <a:lstStyle/>
          <a:p>
            <a:pPr marL="0" indent="0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ru-RU" alt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</a:t>
            </a:r>
            <a:r>
              <a:rPr lang="ru-RU" alt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и </a:t>
            </a:r>
            <a:r>
              <a:rPr lang="ru-RU" altLang="en-US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геопростраственные</a:t>
            </a:r>
            <a:r>
              <a:rPr lang="ru-RU" alt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данные.</a:t>
            </a:r>
          </a:p>
          <a:p>
            <a:pPr marL="0" indent="0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2. Геосистемы: понятие и характеристика.</a:t>
            </a:r>
          </a:p>
          <a:p>
            <a:pPr marL="0" indent="0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3. Функции и динамика геосистем.</a:t>
            </a:r>
          </a:p>
          <a:p>
            <a:pPr marL="0" indent="0" eaLnBrk="1">
              <a:lnSpc>
                <a:spcPct val="160000"/>
              </a:lnSpc>
              <a:spcBef>
                <a:spcPct val="0"/>
              </a:spcBef>
              <a:buNone/>
            </a:pPr>
            <a:r>
              <a:rPr lang="ru-RU" alt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4. Свойства геосистем.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 descr="Title 1">
            <a:extLst>
              <a:ext uri="{FF2B5EF4-FFF2-40B4-BE49-F238E27FC236}">
                <a16:creationId xmlns:a16="http://schemas.microsoft.com/office/drawing/2014/main" id="{FA406AD9-2D27-F669-FE63-DBEEB0D0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33" y="565943"/>
            <a:ext cx="7397750" cy="595313"/>
          </a:xfrm>
        </p:spPr>
        <p:txBody>
          <a:bodyPr/>
          <a:lstStyle/>
          <a:p>
            <a:pPr eaLnBrk="1"/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 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10BB6D2E-D02B-B7E2-EA95-55B4B203CFA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46733" y="1104106"/>
            <a:ext cx="7215188" cy="2114550"/>
          </a:xfrm>
        </p:spPr>
        <p:txBody>
          <a:bodyPr>
            <a:noAutofit/>
          </a:bodyPr>
          <a:lstStyle/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это пространство Земли с объектами и их взаимосвязями, включая положение, свойства и развитие.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Положение объектов определяется географическими координатами: широтой, долготой и иногда высотой.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«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квазидвумерное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» из-за кривизны Земли и особенностей поверхности.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Расстояния между объектами можно измерять не только в метрах, но и во времени, ресурсах или усилиях.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Изучает взаимодействия объектов, их влияние друг на друга и на окружающую среду.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31C75E-7909-4F2B-88B5-FA148FE62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98357" y="1291059"/>
            <a:ext cx="6858000" cy="42862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 descr="Title 1">
            <a:extLst>
              <a:ext uri="{FF2B5EF4-FFF2-40B4-BE49-F238E27FC236}">
                <a16:creationId xmlns:a16="http://schemas.microsoft.com/office/drawing/2014/main" id="{584945E8-246E-86C9-F106-623504D30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225" y="444500"/>
            <a:ext cx="6588125" cy="760413"/>
          </a:xfrm>
        </p:spPr>
        <p:txBody>
          <a:bodyPr/>
          <a:lstStyle/>
          <a:p>
            <a:pPr eaLnBrk="1">
              <a:lnSpc>
                <a:spcPct val="150000"/>
              </a:lnSpc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ГЕОПРОСТРАНСТВЕННЫЕ ДАННЫЕ</a:t>
            </a:r>
          </a:p>
        </p:txBody>
      </p:sp>
      <p:sp>
        <p:nvSpPr>
          <p:cNvPr id="20" name="Rectangle 2" descr="Content Placeholder 2">
            <a:extLst>
              <a:ext uri="{FF2B5EF4-FFF2-40B4-BE49-F238E27FC236}">
                <a16:creationId xmlns:a16="http://schemas.microsoft.com/office/drawing/2014/main" id="{4E7B51A0-2E30-4CE3-BAB3-222B492766F1}"/>
              </a:ext>
            </a:extLst>
          </p:cNvPr>
          <p:cNvSpPr txBox="1">
            <a:spLocks/>
          </p:cNvSpPr>
          <p:nvPr/>
        </p:nvSpPr>
        <p:spPr bwMode="auto">
          <a:xfrm>
            <a:off x="757420" y="1628800"/>
            <a:ext cx="10918825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SzTx/>
              <a:buNone/>
            </a:pPr>
            <a:endParaRPr lang="ru-RU" altLang="en-US" sz="18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Rectangle 2" descr="Content Placeholder 2">
            <a:extLst>
              <a:ext uri="{FF2B5EF4-FFF2-40B4-BE49-F238E27FC236}">
                <a16:creationId xmlns:a16="http://schemas.microsoft.com/office/drawing/2014/main" id="{033F14E1-9E89-4E1F-A71D-A73B6084E0D3}"/>
              </a:ext>
            </a:extLst>
          </p:cNvPr>
          <p:cNvSpPr txBox="1">
            <a:spLocks/>
          </p:cNvSpPr>
          <p:nvPr/>
        </p:nvSpPr>
        <p:spPr bwMode="auto">
          <a:xfrm>
            <a:off x="646733" y="1104106"/>
            <a:ext cx="11029512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6pPr>
            <a:lvl7pPr marL="30988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7pPr>
            <a:lvl8pPr marL="35560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8pPr>
            <a:lvl9pPr marL="4013200" indent="-355600" algn="l" rtl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itchFamily="34" charset="0"/>
              </a:defRPr>
            </a:lvl9pPr>
          </a:lstStyle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Геопространственные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данные — информация об объектах и явлениях с точным положением на Земле. Включают: форму, размер, координаты, высоту над уровнем моря, скорость движения и другие характеристики.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Используются для создания карт, анализа среды, планирования городов и мониторинга природных процессов.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Делятся на два типа: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Векторные данные — объекты представлены точками, линиями и полигонами (например, </a:t>
            </a: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шейп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-файлы, </a:t>
            </a: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GeoJSON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).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Растровые данные — объекты представлены сеткой пикселей, где каждая ячейка имеет значение (например, </a:t>
            </a:r>
            <a:r>
              <a:rPr lang="ru-RU" altLang="en-US" sz="18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ортофото</a:t>
            </a: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, цифровые модели рельефа).</a:t>
            </a:r>
          </a:p>
          <a:p>
            <a:pPr marL="0" indent="0" algn="just" defTabSz="803275" eaLnBrk="1">
              <a:lnSpc>
                <a:spcPct val="150000"/>
              </a:lnSpc>
              <a:spcBef>
                <a:spcPts val="800"/>
              </a:spcBef>
              <a:buSzTx/>
              <a:buNone/>
            </a:pPr>
            <a:r>
              <a:rPr lang="ru-RU" altLang="en-US" sz="18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Дополнительно каждый объект имеет атрибутивные данные — описание характеристик объекта: название, тип, площадь, длина, категории и др.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utoUpdateAnimBg="0"/>
      <p:bldP spid="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E8CB1A-9C32-4ADC-AD65-13B364A4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астровые и векторные пространственные данные">
            <a:hlinkClick r:id="rId3"/>
            <a:extLst>
              <a:ext uri="{FF2B5EF4-FFF2-40B4-BE49-F238E27FC236}">
                <a16:creationId xmlns:a16="http://schemas.microsoft.com/office/drawing/2014/main" id="{92FA2F35-AF52-4A5C-B8EA-B9078D98BA9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0"/>
            <a:ext cx="109452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04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 descr="Title 1">
            <a:extLst>
              <a:ext uri="{FF2B5EF4-FFF2-40B4-BE49-F238E27FC236}">
                <a16:creationId xmlns:a16="http://schemas.microsoft.com/office/drawing/2014/main" id="{AC05601C-709D-B9CB-3DE0-C348A3671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576" y="260648"/>
            <a:ext cx="10515600" cy="452437"/>
          </a:xfrm>
        </p:spPr>
        <p:txBody>
          <a:bodyPr/>
          <a:lstStyle/>
          <a:p>
            <a:pPr eaLnBrk="1"/>
            <a:r>
              <a:rPr lang="kk-KZ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ЕОГРАФИЧЕСКАЯ СИСТЕМА КООРДИНАТ И ГЕОПРИВЯЗКА</a:t>
            </a: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ACF31F60-CD3A-4C1A-BAED-8131A410D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813445"/>
            <a:ext cx="11377264" cy="3839691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Для точного определения положения объектов на Земле используется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система координат.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Линии широты — горизонтальные, параллельны экватору. Линии долготы — вертикальные, соединяют полюса Земли.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Положение определяется в градусах (°), иногда с указанием минут и секунд.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Геопривязка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присвоение координат объектам (векторным или растровым), чтобы точно разместить их на карте.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Геокодирование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— присвоение координат адресам или местоположениям (город, улица, страна).Оба процесса позволяют связать данные с конкретным местом на Земле.</a:t>
            </a:r>
          </a:p>
        </p:txBody>
      </p:sp>
      <p:pic>
        <p:nvPicPr>
          <p:cNvPr id="3074" name="Picture 2" descr="Географические координаты. Широта и долгота.">
            <a:extLst>
              <a:ext uri="{FF2B5EF4-FFF2-40B4-BE49-F238E27FC236}">
                <a16:creationId xmlns:a16="http://schemas.microsoft.com/office/drawing/2014/main" id="{E7AFB2AD-8FCE-477B-A05D-A36F8B4D9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4048996"/>
            <a:ext cx="6768752" cy="27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ля чего нужна геопривязка (georeferencing) ориентировочных карт — SRD SK">
            <a:extLst>
              <a:ext uri="{FF2B5EF4-FFF2-40B4-BE49-F238E27FC236}">
                <a16:creationId xmlns:a16="http://schemas.microsoft.com/office/drawing/2014/main" id="{67BC8B11-83C1-4BA3-A4CC-704434455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" y="1552818"/>
            <a:ext cx="61643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то такое геокодирование?—ArcMap | Документация">
            <a:extLst>
              <a:ext uri="{FF2B5EF4-FFF2-40B4-BE49-F238E27FC236}">
                <a16:creationId xmlns:a16="http://schemas.microsoft.com/office/drawing/2014/main" id="{E3F4F47A-C77A-45E7-A4E7-6D7D1C9CD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052735"/>
            <a:ext cx="5735960" cy="37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888804-2247-4856-A551-23EE1F523866}"/>
              </a:ext>
            </a:extLst>
          </p:cNvPr>
          <p:cNvSpPr txBox="1"/>
          <p:nvPr/>
        </p:nvSpPr>
        <p:spPr>
          <a:xfrm>
            <a:off x="2423592" y="5214054"/>
            <a:ext cx="13858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Геопривязка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31893-76FE-46DD-89A0-B139F216BBA8}"/>
              </a:ext>
            </a:extLst>
          </p:cNvPr>
          <p:cNvSpPr txBox="1"/>
          <p:nvPr/>
        </p:nvSpPr>
        <p:spPr>
          <a:xfrm>
            <a:off x="8382571" y="5214054"/>
            <a:ext cx="1745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Геокодирование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24719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 descr="Title 1">
            <a:extLst>
              <a:ext uri="{FF2B5EF4-FFF2-40B4-BE49-F238E27FC236}">
                <a16:creationId xmlns:a16="http://schemas.microsoft.com/office/drawing/2014/main" id="{FB8D620D-5D75-E4AC-85F3-B36E0DAE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260648"/>
            <a:ext cx="4321696" cy="399579"/>
          </a:xfrm>
        </p:spPr>
        <p:txBody>
          <a:bodyPr/>
          <a:lstStyle/>
          <a:p>
            <a:pPr eaLnBrk="1"/>
            <a:r>
              <a:rPr lang="kk-KZ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СВОЙСТВА ГЕОПРОСТРАНСТВА</a:t>
            </a:r>
            <a:endParaRPr lang="ru-RU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2" descr="Content Placeholder 2">
            <a:extLst>
              <a:ext uri="{FF2B5EF4-FFF2-40B4-BE49-F238E27FC236}">
                <a16:creationId xmlns:a16="http://schemas.microsoft.com/office/drawing/2014/main" id="{A7D3BCFC-B270-424D-6A3F-C618C6DB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376" y="685462"/>
            <a:ext cx="6353696" cy="4351337"/>
          </a:xfrm>
        </p:spPr>
        <p:txBody>
          <a:bodyPr/>
          <a:lstStyle/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Положение объектов — определяется относительно координатной сетки (широта, долгота, высота).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Взаимосвязи объектов — изучает не только сами объекты, но и их влияние друг на друга.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Свойства поверхности — включает замкнутость, кривизну и </a:t>
            </a:r>
            <a:r>
              <a:rPr lang="ru-RU" alt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анизотропность</a:t>
            </a: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(направления различаются по значимости).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Измерение расстояний — расстояния можно учитывать не только в метрах, но и во времени, затратах ресурсов или усилиях.</a:t>
            </a:r>
          </a:p>
          <a:p>
            <a:pPr marL="0" indent="0" algn="just" eaLnBrk="1">
              <a:lnSpc>
                <a:spcPct val="150000"/>
              </a:lnSpc>
              <a:buSzTx/>
              <a:buNone/>
            </a:pPr>
            <a:r>
              <a:rPr lang="ru-RU" alt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Примеры использования: анализ территорий, планирование городов, мониторинг природных явлений, моделирование в GIS и навигационных системах.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A67105-AE1A-4672-BF42-D6F2877E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136" y="1320691"/>
            <a:ext cx="4515082" cy="421661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Тема 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FFFFFF"/>
      </a:accent3>
      <a:accent4>
        <a:srgbClr val="000000"/>
      </a:accent4>
      <a:accent5>
        <a:srgbClr val="B0BCDE"/>
      </a:accent5>
      <a:accent6>
        <a:srgbClr val="D7712B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264D338FA56C4F8ECA6FAF29F4FE44" ma:contentTypeVersion="19" ma:contentTypeDescription="Создание документа." ma:contentTypeScope="" ma:versionID="a0a381f4cfe7b4cd356b8330d2afa5c6">
  <xsd:schema xmlns:xsd="http://www.w3.org/2001/XMLSchema" xmlns:xs="http://www.w3.org/2001/XMLSchema" xmlns:p="http://schemas.microsoft.com/office/2006/metadata/properties" xmlns:ns2="3d47a3de-53a7-48b3-ac38-f6b3d621ccce" xmlns:ns3="e4eb4272-7ffe-4e4b-9ef1-d0db381e3435" targetNamespace="http://schemas.microsoft.com/office/2006/metadata/properties" ma:root="true" ma:fieldsID="8e091c177a4e549702df729ce99613a4" ns2:_="" ns3:_="">
    <xsd:import namespace="3d47a3de-53a7-48b3-ac38-f6b3d621ccce"/>
    <xsd:import namespace="e4eb4272-7ffe-4e4b-9ef1-d0db381e3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47a3de-53a7-48b3-ac38-f6b3d621cc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62bc966-b589-40ab-a28f-0cd1435a2e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b4272-7ffe-4e4b-9ef1-d0db381e3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f05531b-ebc3-414f-b19d-ce8b7c0c8b5a}" ma:internalName="TaxCatchAll" ma:showField="CatchAllData" ma:web="e4eb4272-7ffe-4e4b-9ef1-d0db381e3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D14BBA-96B6-4F8B-88AC-A2D9ACF84C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CE4FB-0002-4118-9EB9-A42B9E0BA9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47a3de-53a7-48b3-ac38-f6b3d621ccce"/>
    <ds:schemaRef ds:uri="e4eb4272-7ffe-4e4b-9ef1-d0db381e34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1730</Words>
  <Application>Microsoft Office PowerPoint</Application>
  <PresentationFormat>Широкоэкранный</PresentationFormat>
  <Paragraphs>110</Paragraphs>
  <Slides>15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Roman</vt:lpstr>
      <vt:lpstr>Тема Office</vt:lpstr>
      <vt:lpstr>Презентация PowerPoint</vt:lpstr>
      <vt:lpstr>Презентация PowerPoint</vt:lpstr>
      <vt:lpstr>ПЛАН ЛЕКЦИИ</vt:lpstr>
      <vt:lpstr>ГЕОПРОСТРАНСТВО </vt:lpstr>
      <vt:lpstr>ГЕОПРОСТРАНСТВЕННЫЕ ДАННЫЕ</vt:lpstr>
      <vt:lpstr>Презентация PowerPoint</vt:lpstr>
      <vt:lpstr>ГЕОГРАФИЧЕСКАЯ СИСТЕМА КООРДИНАТ И ГЕОПРИВЯЗКА</vt:lpstr>
      <vt:lpstr>Презентация PowerPoint</vt:lpstr>
      <vt:lpstr>СВОЙСТВА ГЕОПРОСТРАНСТВА</vt:lpstr>
      <vt:lpstr>ГЕОСИСТЕМЫ - ПОНЯТИЕ И ХАРАКТЕРИСТИКА</vt:lpstr>
      <vt:lpstr>КОМПОНЕНТЫ И СВЯЗИ ГЕОСИСТЕМ</vt:lpstr>
      <vt:lpstr>ФУНКЦИИ И ДИНАМИКА ГЕОСИСТЕМ</vt:lpstr>
      <vt:lpstr>СВОЙСТВА ГЕОСИСТЕМ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Заитова Ясмин Тахирджоновна</cp:lastModifiedBy>
  <cp:revision>33</cp:revision>
  <dcterms:modified xsi:type="dcterms:W3CDTF">2025-10-22T18:37:33Z</dcterms:modified>
</cp:coreProperties>
</file>